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оугольник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AB2699-1B32-4DDE-880F-C0A47C4D362D}" type="datetimeFigureOut">
              <a:rPr lang="ru-RU"/>
              <a:pPr>
                <a:defRPr/>
              </a:pPr>
              <a:t>06.03.2014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0F832C-A47C-4D59-A8DF-E1AF80017C7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74C78-C5F6-40D1-AF0A-4098D8287830}" type="datetimeFigureOut">
              <a:rPr lang="ru-RU"/>
              <a:pPr>
                <a:defRPr/>
              </a:pPr>
              <a:t>06.03.2014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AB969-ED6C-479E-B2E0-404DF2F6178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DFB04-E18A-49BD-A59C-A0ACC2C60AAA}" type="datetimeFigureOut">
              <a:rPr lang="ru-RU"/>
              <a:pPr>
                <a:defRPr/>
              </a:pPr>
              <a:t>06.03.2014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DB730-2D2F-44DD-A6FE-969E94F1273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948C2-DE15-46D0-9A60-D5631881D992}" type="datetimeFigureOut">
              <a:rPr lang="ru-RU"/>
              <a:pPr>
                <a:defRPr/>
              </a:pPr>
              <a:t>06.03.2014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71029-3B18-49AD-93D2-70F2C044BF2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Полилиния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Прямоугольник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Прямоугольник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Прямоугольник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Прямоугольник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Прямоугольник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Прямоугольник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2D7471-3A04-4FA7-ABE6-920A99FB533E}" type="datetimeFigureOut">
              <a:rPr lang="ru-RU"/>
              <a:pPr>
                <a:defRPr/>
              </a:pPr>
              <a:t>06.03.2014</a:t>
            </a:fld>
            <a:endParaRPr lang="ru-RU"/>
          </a:p>
        </p:txBody>
      </p:sp>
      <p:sp>
        <p:nvSpPr>
          <p:cNvPr id="2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4B41FA-132B-40F8-9978-150FA9DB5E9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22C5D0-DC83-4266-B26C-7838DD090FA8}" type="datetimeFigureOut">
              <a:rPr lang="ru-RU"/>
              <a:pPr>
                <a:defRPr/>
              </a:pPr>
              <a:t>06.03.2014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B8C318-D305-4F50-AC42-84FEB5AE179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рямоугольник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оугольник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Прямоугольник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9D115B-32C9-47FA-B3E6-3D333716B02E}" type="datetimeFigureOut">
              <a:rPr lang="ru-RU"/>
              <a:pPr>
                <a:defRPr/>
              </a:pPr>
              <a:t>06.03.2014</a:t>
            </a:fld>
            <a:endParaRPr lang="ru-RU"/>
          </a:p>
        </p:txBody>
      </p:sp>
      <p:sp>
        <p:nvSpPr>
          <p:cNvPr id="1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F65CDE-B9D4-4426-A428-FA82B6F68CD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42FA5-1085-4879-9CF8-B28A91BC8A83}" type="datetimeFigureOut">
              <a:rPr lang="ru-RU"/>
              <a:pPr>
                <a:defRPr/>
              </a:pPr>
              <a:t>06.03.2014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D4D6B-AA91-44EA-BD72-A8BB4D66B5C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5AD1BB-118F-4A54-A606-5AF79AE4E30D}" type="datetimeFigureOut">
              <a:rPr lang="ru-RU"/>
              <a:pPr>
                <a:defRPr/>
              </a:pPr>
              <a:t>06.03.2014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E28D8F-43CD-4F74-A426-E2059755487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38AF7-62B5-4F98-98B2-D9ECBC3AFB89}" type="datetimeFigureOut">
              <a:rPr lang="ru-RU"/>
              <a:pPr>
                <a:defRPr/>
              </a:pPr>
              <a:t>06.03.2014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F77C2-5D19-4777-8AD5-1F1E154C746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Прямая соединительная линия 14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16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Прямая соединительная линия 10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2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Прямая соединительная линия 18"/>
            <p:cNvCxnSpPr/>
            <p:nvPr/>
          </p:nvCxnSpPr>
          <p:spPr>
            <a:xfrm rot="16200000">
              <a:off x="6663592" y="1298373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20"/>
            <p:cNvCxnSpPr/>
            <p:nvPr/>
          </p:nvCxnSpPr>
          <p:spPr>
            <a:xfrm rot="5400000" flipH="1">
              <a:off x="6744512" y="1297398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DD11BD-BD41-4DD2-9183-6C48E5EC11E7}" type="datetimeFigureOut">
              <a:rPr lang="ru-RU"/>
              <a:pPr>
                <a:defRPr/>
              </a:pPr>
              <a:t>06.03.2014</a:t>
            </a:fld>
            <a:endParaRPr lang="ru-RU"/>
          </a:p>
        </p:txBody>
      </p:sp>
      <p:sp>
        <p:nvSpPr>
          <p:cNvPr id="20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886E93-214C-4CD3-95C4-9F3B660A1C7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6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DABF7F9-6552-42C8-A0FA-8F478ED80D4F}" type="datetimeFigureOut">
              <a:rPr lang="ru-RU"/>
              <a:pPr>
                <a:defRPr/>
              </a:pPr>
              <a:t>06.03.2014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517C69C-3CF4-4B5D-A03C-6D720F94331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67" r:id="rId2"/>
    <p:sldLayoutId id="2147483673" r:id="rId3"/>
    <p:sldLayoutId id="2147483674" r:id="rId4"/>
    <p:sldLayoutId id="2147483675" r:id="rId5"/>
    <p:sldLayoutId id="2147483668" r:id="rId6"/>
    <p:sldLayoutId id="2147483676" r:id="rId7"/>
    <p:sldLayoutId id="2147483669" r:id="rId8"/>
    <p:sldLayoutId id="2147483677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Рисунок 3" descr="1380554757_grivnya-w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964488" cy="4824536"/>
          </a:xfrm>
          <a:scene3d>
            <a:camera prst="isometricOffAxis1Right"/>
            <a:lightRig rig="threePt" dir="t"/>
          </a:scene3d>
        </p:spPr>
        <p:txBody>
          <a:bodyPr numCol="1">
            <a:prstTxWarp prst="textWave1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200" dirty="0" smtClean="0">
                <a:ln w="3200">
                  <a:solidFill>
                    <a:schemeClr val="bg2">
                      <a:lumMod val="50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ПЕРЕДУМОВИ Й НАСЛІДКИ ЗМІНИ ВАЛЮТНОГО КУРСУ ГРИВНІ І ВПЛИВ НА НИХ ПРОБЛЕМ БАНКІВСЬКОГО СЕКТОРУ</a:t>
            </a:r>
            <a:endParaRPr lang="uk-UA" sz="4200" dirty="0">
              <a:solidFill>
                <a:schemeClr val="tx2">
                  <a:satMod val="20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C:\Users\Administrator\Desktop\Створити папку (4)\nb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3644900"/>
            <a:ext cx="4284662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2"/>
          <p:cNvSpPr>
            <a:spLocks noGrp="1"/>
          </p:cNvSpPr>
          <p:nvPr>
            <p:ph type="title"/>
          </p:nvPr>
        </p:nvSpPr>
        <p:spPr>
          <a:xfrm>
            <a:off x="250825" y="115888"/>
            <a:ext cx="8582025" cy="604996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just" eaLnBrk="1" hangingPunct="1">
              <a:defRPr/>
            </a:pPr>
            <a:r>
              <a:rPr lang="uk-UA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Практика підтвердила,що девальвація курсу була об’єктивно необхідною і пішла на користь суб’єктам валютного курсу. Експортери збільшили обсяги продажу валюти,що  зумовило зростання її пропозиції і дало змогу НБУ істотно поповнити валютні резерви. Крім того,зростання обсягів продажу сприяло збільшенню доходів банків.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C:\Users\Administrator\Desktop\Створити папку (4)\120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404813"/>
            <a:ext cx="8435975" cy="5951537"/>
          </a:xfrm>
        </p:spPr>
        <p:txBody>
          <a:bodyPr>
            <a:normAutofit lnSpcReduction="10000"/>
          </a:bodyPr>
          <a:lstStyle/>
          <a:p>
            <a:pPr marL="411480" algn="just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2005 рік прийшов під знаком нової хвилі економічних реформ, які позначилися на всіх сферах соціально-економічної діяльності держави.</a:t>
            </a:r>
          </a:p>
          <a:p>
            <a:pPr marL="411480" algn="just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Дії НБУ щодо зміцнення гривні були зумовлені об’єктивними ринковими законами. Передумовами ревальвації стали інфляційні процеси, частково спричинені великими валютними доходами українського експорту та загальною світовою тенденцією до ослаблення долара  США.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05256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0222"/>
            <a:ext cx="9144000" cy="6827778"/>
          </a:xfrm>
          <a:prstGeom prst="rect">
            <a:avLst/>
          </a:prstGeom>
        </p:spPr>
      </p:pic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-180975" y="0"/>
            <a:ext cx="9324975" cy="6858000"/>
          </a:xfrm>
        </p:spPr>
        <p:txBody>
          <a:bodyPr/>
          <a:lstStyle/>
          <a:p>
            <a:pPr eaLnBrk="1" hangingPunct="1"/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Наступна вагома зміна курсу гривні щодо долара США відбулася у 2008 році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спершу гривня частково девальвувала,а потім різко,сколихнувши усю країну.</a:t>
            </a:r>
          </a:p>
          <a:p>
            <a:pPr algn="just" eaLnBrk="1" hangingPunct="1"/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Основною причиною була глобальна фінансова криза, яка вплинула на український внутрішній ринок, призвівши до різкого обвалу курсу гривні, зростання курсу долара США та кризи банківської системи. </a:t>
            </a:r>
          </a:p>
          <a:p>
            <a:pPr algn="just" eaLnBrk="1" hangingPunct="1"/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Так, у 2008 р. зростало негативне сальдо платіжного балансу, а валютно-курсова політика залишалася без змін. Національний банк притримував курс гривні на певному рівні. Вважалося, що курсова політика НБУ є неефективною, оскільки рахунок капіталу платіжного балансу України був </a:t>
            </a:r>
            <a:r>
              <a:rPr lang="uk-UA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позитивним.Це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означало, що в країну надходив фінансовий капітал у вигляді інвестицій і кредитів, який спричиняв певний тиск на курс національної валюти. У такій ситуації за відсутності зовнішнього фінансування, за рахунок якого можна реструктурувати борги, банківській системі загрожувало банкрутство, а Україні – </a:t>
            </a:r>
            <a:r>
              <a:rPr lang="uk-UA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дефолт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sz="1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c1cf529f1108bcd5c3889c5672ec56ce1b04c42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2000"/>
            <a:ext cx="8362950" cy="6096000"/>
          </a:xfrm>
        </p:spPr>
        <p:txBody>
          <a:bodyPr>
            <a:normAutofit fontScale="92500" lnSpcReduction="20000"/>
          </a:bodyPr>
          <a:lstStyle/>
          <a:p>
            <a:pPr marL="411480" algn="just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 2009 році динаміка курсу гривні зазнала значних коливань. На початку року спостерігалося падінням курсу гривні відносно долара США, влітку – певна його стабілізація, а восени знову відновився девальваційний тиск на гривню, який вдалося подолати наприкінці року. Протягом 2009 р. офіційний курс гривні відносно долара США знизився на 3,7 % порівняно з 52,5 % у 2008 р. Динаміка курсу гривні до інших світових валют віддзеркалювала кон'юнктуру міжнародних ринків, на яких зокрема спостерігалося знецінення долара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СШАвідносно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євро. </a:t>
            </a:r>
          </a:p>
          <a:p>
            <a:pPr marL="411480" algn="just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Відповідно до цих тенденцій офіційний курс гривні до євро у 2009 р. знизився на 5,5 %, а до російського рубля – на 0,7 %.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uk-UA" b="1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3" descr="C:\Users\Administrator\Desktop\Створити папку (4)\13504832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2"/>
          <p:cNvSpPr>
            <a:spLocks noGrp="1"/>
          </p:cNvSpPr>
          <p:nvPr>
            <p:ph type="title"/>
          </p:nvPr>
        </p:nvSpPr>
        <p:spPr>
          <a:xfrm>
            <a:off x="0" y="188913"/>
            <a:ext cx="8893175" cy="6669087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uk-UA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2010 р. динаміка ринкового курсу гривні перебувала під впливом пропозиції іноземної валюти і попитом на неї на внутрішньому ринку.</a:t>
            </a:r>
            <a:br>
              <a:rPr lang="uk-UA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Коливання обмінного курсу гривні до долара США протягом 2010 р. були помітнішими, ніж у попередньому році.</a:t>
            </a:r>
            <a:r>
              <a:rPr lang="uk-UA" sz="48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800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4800" dirty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C:\Users\Administrator\Desktop\Створити папку (4)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 descr="C:\Users\Administrator\Desktop\Створити папку (4)\depozit-271x27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0"/>
            <a:ext cx="2968104" cy="2968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0" y="763588"/>
            <a:ext cx="9144000" cy="6094412"/>
          </a:xfrm>
        </p:spPr>
        <p:txBody>
          <a:bodyPr>
            <a:normAutofit fontScale="92500" lnSpcReduction="20000"/>
          </a:bodyPr>
          <a:lstStyle/>
          <a:p>
            <a:pPr marL="411480" algn="just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випадку з доларом на початку 2011 року спостерігається ревальвація – курс долара знизився з 794,97 грн. за 100 дол. в січні до 794,08 у лютому місяці, а потім – девальвація. </a:t>
            </a:r>
          </a:p>
          <a:p>
            <a:pPr marL="411480" algn="just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Динаміка курсу національної валюти щодо євро за той самий проміжок часу демонструє дещо інші тенденції.</a:t>
            </a:r>
          </a:p>
          <a:p>
            <a:pPr marL="411480" algn="just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uk-UA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Починаючи з січня до квітня місяця ми спостерігаємо стійку тенденцію до девальвації, з квітня по липень – ревальвація, а потім знову спостерігається девальвація – курс євро збільшився з 1137,85 грн. за 100 євро в липні до 1141,71 грн. у серпні.</a:t>
            </a:r>
          </a:p>
          <a:p>
            <a:pPr marL="411480" algn="just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C:\Users\Administrator\Desktop\Створити папку (4)\43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323850" y="188913"/>
            <a:ext cx="8640763" cy="6669087"/>
          </a:xfrm>
        </p:spPr>
        <p:txBody>
          <a:bodyPr/>
          <a:lstStyle/>
          <a:p>
            <a:pPr algn="just" eaLnBrk="1" hangingPunct="1"/>
            <a:r>
              <a:rPr lang="uk-UA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Попри несприятливу зовнішньоекономічну ситуацію, Національним банком України в січні – вересні 2012 року було забезпечено стабільність грошової одиниці України. Зокрема, у цей період в економіці України підтримувалося </a:t>
            </a:r>
            <a:r>
              <a:rPr lang="uk-UA" sz="25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низькоінфляційне</a:t>
            </a:r>
            <a:r>
              <a:rPr lang="uk-UA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середовище – за підсумками вересня 2012 року приріст індексу споживчих цін у річному обчисленні становив 0 % (порівняно з 4,6 % у грудні 2011 року), а приріст базового індексу споживчих цін – 1,6 % (6,9 %). Одночасно зберігалася прогнозована ситуація на валютному ринку. </a:t>
            </a:r>
          </a:p>
          <a:p>
            <a:pPr algn="just" eaLnBrk="1" hangingPunct="1"/>
            <a:r>
              <a:rPr lang="uk-UA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Обмінний курс гривні за безготівковими операціями з початку року знизився на 1,14 % – до 8,1203 грн./дол. США. На готівковому сегменті валютного ринку гривня за операціями з продажу населенню доларів США за цей період знецінилася на 1,10 % – до 8,1542 грн./дол. США.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istrator\Desktop\Створити папку (4)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7608"/>
            <a:ext cx="9324528" cy="68303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2700213"/>
          </a:xfrm>
        </p:spPr>
        <p:txBody>
          <a:bodyPr/>
          <a:lstStyle/>
          <a:p>
            <a:pPr algn="ctr"/>
            <a:r>
              <a:rPr lang="uk-UA" sz="7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Що буде з курсом гривні?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32856"/>
            <a:ext cx="9324528" cy="4223494"/>
          </a:xfrm>
        </p:spPr>
        <p:txBody>
          <a:bodyPr/>
          <a:lstStyle/>
          <a:p>
            <a:r>
              <a:rPr lang="uk-UA" sz="4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Фінансові аналітики припускають,що  у  </a:t>
            </a:r>
            <a:r>
              <a:rPr lang="uk-UA" sz="4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uk-UA" sz="4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буде </a:t>
            </a:r>
            <a:r>
              <a:rPr lang="uk-UA" sz="4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знову становити </a:t>
            </a:r>
            <a:r>
              <a:rPr lang="uk-UA" sz="4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8,8 грн.</a:t>
            </a:r>
            <a:r>
              <a:rPr lang="en-US" sz="4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/$</a:t>
            </a:r>
            <a:r>
              <a:rPr lang="uk-UA" sz="4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4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uk-UA">
              <a:solidFill>
                <a:schemeClr val="tx2">
                  <a:satMod val="200000"/>
                </a:schemeClr>
              </a:solidFill>
            </a:endParaRPr>
          </a:p>
        </p:txBody>
      </p:sp>
      <p:pic>
        <p:nvPicPr>
          <p:cNvPr id="30722" name="Содержимое 3" descr="789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331640" y="1988840"/>
            <a:ext cx="6408712" cy="3631763"/>
          </a:xfrm>
          <a:prstGeom prst="rect">
            <a:avLst/>
          </a:prstGeom>
          <a:scene3d>
            <a:camera prst="perspectiveContrastingLeftFacing"/>
            <a:lightRig rig="threePt" dir="t"/>
          </a:scene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500" b="1" i="1" dirty="0">
                <a:solidFill>
                  <a:srgbClr val="00B0F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Дякую за увагу!!!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7" descr="images (1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subTitle" idx="1"/>
          </p:nvPr>
        </p:nvSpPr>
        <p:spPr>
          <a:xfrm>
            <a:off x="0" y="333375"/>
            <a:ext cx="9144000" cy="5759450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sz="3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Валютний курс є одним з найголовніших макроекономічних показників. </a:t>
            </a:r>
          </a:p>
          <a:p>
            <a:pPr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sz="30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Через курс національної валюти Центральний банк впливає на стан платіжного балансу країни, а також використовує його як інструмент монетарної політики.</a:t>
            </a:r>
          </a:p>
          <a:p>
            <a:pPr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uk-UA" sz="30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Валютний курс відображає взаємодію національної та світової економік, регулює діяльність багатьох економічних сфер. Проте зміни валютного курсу не завжди є явищем позитивним і можуть призвести до непередбачуваних наслідків у різні сфери економіки</a:t>
            </a:r>
            <a:r>
              <a:rPr lang="ru-RU" sz="30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uk-UA" sz="3000" i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60350"/>
            <a:ext cx="7772400" cy="20843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uk-UA" sz="2200" b="1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uk-UA" sz="2200" b="1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51720" y="980728"/>
            <a:ext cx="5760640" cy="1872208"/>
          </a:xfrm>
          <a:prstGeom prst="roundRect">
            <a:avLst/>
          </a:prstGeom>
          <a:ln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Найбільші коливання валютного курсу гривні щодо долара США,євро і російського рубля відбувалися у: </a:t>
            </a:r>
            <a:endParaRPr lang="uk-UA" sz="2800" dirty="0">
              <a:solidFill>
                <a:schemeClr val="bg2">
                  <a:lumMod val="7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907704" y="2924944"/>
            <a:ext cx="1008112" cy="1152128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7" name="Стрелка вниз 6"/>
          <p:cNvSpPr/>
          <p:nvPr/>
        </p:nvSpPr>
        <p:spPr>
          <a:xfrm>
            <a:off x="3347864" y="2924944"/>
            <a:ext cx="1008112" cy="1152128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8" name="Стрелка вниз 7"/>
          <p:cNvSpPr/>
          <p:nvPr/>
        </p:nvSpPr>
        <p:spPr>
          <a:xfrm>
            <a:off x="4860032" y="2924944"/>
            <a:ext cx="1008112" cy="1152128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9" name="Стрелка вниз 8"/>
          <p:cNvSpPr/>
          <p:nvPr/>
        </p:nvSpPr>
        <p:spPr>
          <a:xfrm>
            <a:off x="6516216" y="2924944"/>
            <a:ext cx="1008112" cy="1152128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20" name="Овал 19"/>
          <p:cNvSpPr/>
          <p:nvPr/>
        </p:nvSpPr>
        <p:spPr>
          <a:xfrm>
            <a:off x="6516216" y="4077072"/>
            <a:ext cx="1080120" cy="648072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2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2011</a:t>
            </a:r>
          </a:p>
        </p:txBody>
      </p:sp>
      <p:sp>
        <p:nvSpPr>
          <p:cNvPr id="21" name="Овал 20"/>
          <p:cNvSpPr/>
          <p:nvPr/>
        </p:nvSpPr>
        <p:spPr>
          <a:xfrm>
            <a:off x="4788024" y="4077072"/>
            <a:ext cx="1080120" cy="648072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2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2009</a:t>
            </a:r>
          </a:p>
        </p:txBody>
      </p:sp>
      <p:sp>
        <p:nvSpPr>
          <p:cNvPr id="22" name="Овал 21"/>
          <p:cNvSpPr/>
          <p:nvPr/>
        </p:nvSpPr>
        <p:spPr>
          <a:xfrm>
            <a:off x="3347864" y="4077072"/>
            <a:ext cx="1080120" cy="648072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2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2008</a:t>
            </a:r>
          </a:p>
        </p:txBody>
      </p:sp>
      <p:sp>
        <p:nvSpPr>
          <p:cNvPr id="23" name="Овал 22"/>
          <p:cNvSpPr/>
          <p:nvPr/>
        </p:nvSpPr>
        <p:spPr>
          <a:xfrm>
            <a:off x="1907704" y="4077072"/>
            <a:ext cx="1080120" cy="648072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2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C:\Users\Administrator\Desktop\Створити папку (4)\0001-d452c32a-52272dc0-72b2-a3b891a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2843808" y="764704"/>
            <a:ext cx="6552728" cy="468052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Можна виділити такі основні чинники негативного впливу на динаміку валютного курсу: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Administrator\Desktop\Створити папку (4)\kurs-gryvni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3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трелка вниз 4"/>
          <p:cNvSpPr/>
          <p:nvPr/>
        </p:nvSpPr>
        <p:spPr>
          <a:xfrm>
            <a:off x="6084168" y="-315416"/>
            <a:ext cx="1512168" cy="4032448"/>
          </a:xfrm>
          <a:prstGeom prst="downArrow">
            <a:avLst/>
          </a:prstGeom>
          <a:solidFill>
            <a:srgbClr val="C00000"/>
          </a:solidFill>
          <a:scene3d>
            <a:camera prst="isometricRight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6" name="TextBox 5"/>
          <p:cNvSpPr txBox="1"/>
          <p:nvPr/>
        </p:nvSpPr>
        <p:spPr>
          <a:xfrm>
            <a:off x="2051720" y="1700808"/>
            <a:ext cx="4968552" cy="938719"/>
          </a:xfrm>
          <a:prstGeom prst="rect">
            <a:avLst/>
          </a:prstGeom>
          <a:noFill/>
          <a:scene3d>
            <a:camera prst="isometricRightUp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Падіння ВВП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C:\Users\Administrator\Desktop\Створити папку (4)\bank-271x2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3960440"/>
          </a:xfrm>
          <a:effectLst/>
        </p:spPr>
        <p:txBody>
          <a:bodyPr>
            <a:scene3d>
              <a:camera prst="isometricOffAxis1Right"/>
              <a:lightRig rig="threePt" dir="t"/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5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5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500" b="1" dirty="0" smtClean="0">
                <a:solidFill>
                  <a:schemeClr val="tx2">
                    <a:lumMod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Значні обсяги бюджетного дефіциту та проблеми,пов'язані з ефективністю бюджетних витрат*</a:t>
            </a:r>
            <a:r>
              <a:rPr lang="uk-UA" sz="35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5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5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5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5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5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5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5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5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5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*станом на січень на  2014року   59,5 </a:t>
            </a:r>
            <a:r>
              <a:rPr lang="uk-UA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гривень</a:t>
            </a:r>
            <a:endParaRPr lang="uk-UA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Administrator\Desktop\Створити папку (4)\56342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1268760"/>
            <a:ext cx="6840760" cy="403244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6500" dirty="0" smtClean="0"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Зростання заборгованості уряду*,зокрема зовнішньої</a:t>
            </a:r>
            <a:br>
              <a:rPr lang="uk-UA" sz="6500" dirty="0" smtClean="0"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6500" dirty="0" smtClean="0"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6500" dirty="0" smtClean="0"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5000" dirty="0" smtClean="0"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5000" dirty="0" smtClean="0"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endParaRPr lang="uk-UA" sz="5000" dirty="0">
              <a:solidFill>
                <a:schemeClr val="bg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*Станом на листопад 2013 року *</a:t>
            </a:r>
            <a:r>
              <a:rPr lang="en-US" b="1" dirty="0" smtClean="0"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46</a:t>
            </a:r>
            <a:r>
              <a:rPr lang="uk-UA" b="1" dirty="0" smtClean="0"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dirty="0" smtClean="0"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65</a:t>
            </a:r>
            <a:r>
              <a:rPr lang="uk-UA" b="1" dirty="0" smtClean="0"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млрд.грн</a:t>
            </a:r>
            <a:r>
              <a:rPr lang="uk-UA" b="1" dirty="0" smtClean="0"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uk-U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C:\Users\Administrator\Desktop\Створити папку (4)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2708920"/>
            <a:ext cx="7812360" cy="356500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8000" b="1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Світова фінансова криза</a:t>
            </a:r>
            <a:endParaRPr lang="uk-UA" sz="8000" b="1" dirty="0"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C:\Users\Administrator\Desktop\Створити папку (4)\Monetarnaya_Politi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2060575"/>
            <a:ext cx="5543550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нак запрета 3"/>
          <p:cNvSpPr/>
          <p:nvPr/>
        </p:nvSpPr>
        <p:spPr>
          <a:xfrm>
            <a:off x="0" y="260648"/>
            <a:ext cx="8964488" cy="6597352"/>
          </a:xfrm>
          <a:prstGeom prst="noSmoking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68413"/>
            <a:ext cx="9144000" cy="435768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6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відсутність структурної перебудови економіки</a:t>
            </a:r>
            <a:endParaRPr lang="uk-UA" sz="6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202</TotalTime>
  <Words>766</Words>
  <Application>Microsoft Office PowerPoint</Application>
  <PresentationFormat>Екран (4:3)</PresentationFormat>
  <Paragraphs>35</Paragraphs>
  <Slides>18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6" baseType="lpstr">
      <vt:lpstr>Arial</vt:lpstr>
      <vt:lpstr>Consolas</vt:lpstr>
      <vt:lpstr>Corbel</vt:lpstr>
      <vt:lpstr>Times New Roman</vt:lpstr>
      <vt:lpstr>Wingdings</vt:lpstr>
      <vt:lpstr>Wingdings 2</vt:lpstr>
      <vt:lpstr>Wingdings 3</vt:lpstr>
      <vt:lpstr>Метро</vt:lpstr>
      <vt:lpstr>ПЕРЕДУМОВИ Й НАСЛІДКИ ЗМІНИ ВАЛЮТНОГО КУРСУ ГРИВНІ І ВПЛИВ НА НИХ ПРОБЛЕМ БАНКІВСЬКОГО СЕКТОРУ</vt:lpstr>
      <vt:lpstr>Презентація PowerPoint</vt:lpstr>
      <vt:lpstr>Презентація PowerPoint</vt:lpstr>
      <vt:lpstr>Презентація PowerPoint</vt:lpstr>
      <vt:lpstr>Презентація PowerPoint</vt:lpstr>
      <vt:lpstr> Значні обсяги бюджетного дефіциту та проблеми,пов'язані з ефективністю бюджетних витрат*        </vt:lpstr>
      <vt:lpstr>Зростання заборгованості уряду*,зокрема зовнішньої   </vt:lpstr>
      <vt:lpstr>Світова фінансова криза</vt:lpstr>
      <vt:lpstr>відсутність структурної перебудови економіки</vt:lpstr>
      <vt:lpstr>Практика підтвердила,що девальвація курсу була об’єктивно необхідною і пішла на користь суб’єктам валютного курсу. Експортери збільшили обсяги продажу валюти,що  зумовило зростання її пропозиції і дало змогу НБУ істотно поповнити валютні резерви. Крім того,зростання обсягів продажу сприяло збільшенню доходів банків. </vt:lpstr>
      <vt:lpstr>Презентація PowerPoint</vt:lpstr>
      <vt:lpstr>Презентація PowerPoint</vt:lpstr>
      <vt:lpstr>Презентація PowerPoint</vt:lpstr>
      <vt:lpstr>У 2010 р. динаміка ринкового курсу гривні перебувала під впливом пропозиції іноземної валюти і попитом на неї на внутрішньому ринку. Коливання обмінного курсу гривні до долара США протягом 2010 р. були помітнішими, ніж у попередньому році. </vt:lpstr>
      <vt:lpstr>Презентація PowerPoint</vt:lpstr>
      <vt:lpstr>Презентація PowerPoint</vt:lpstr>
      <vt:lpstr>Що буде з курсом гривні?  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ПЕРЕДУМОВИ Й НАСЛІДКИ ЗМІНИ ВАЛЮТНОГО КУРСУ ГРИВНІ І ВПЛИВ НА НИХ ПРОБЛЕМ БАНКІВСЬКОГО СЕКТОРУ</dc:title>
  <dc:creator>Administrator</dc:creator>
  <cp:lastModifiedBy>tomash</cp:lastModifiedBy>
  <cp:revision>29</cp:revision>
  <dcterms:created xsi:type="dcterms:W3CDTF">2013-11-09T19:56:59Z</dcterms:created>
  <dcterms:modified xsi:type="dcterms:W3CDTF">2014-03-06T11:22:24Z</dcterms:modified>
</cp:coreProperties>
</file>